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ays" charset="1" panose="02000505050000020004"/>
      <p:regular r:id="rId20"/>
    </p:embeddedFont>
    <p:embeddedFont>
      <p:font typeface="Open Sauce Medium" charset="1" panose="00000600000000000000"/>
      <p:regular r:id="rId21"/>
    </p:embeddedFont>
    <p:embeddedFont>
      <p:font typeface="Agrandir Narrow Bold" charset="1" panose="00000806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" charset="1" panose="00000500000000000000"/>
      <p:regular r:id="rId25"/>
    </p:embeddedFont>
    <p:embeddedFont>
      <p:font typeface="Open Sans Bold" charset="1" panose="020B0806030504020204"/>
      <p:regular r:id="rId26"/>
    </p:embeddedFont>
    <p:embeddedFont>
      <p:font typeface="Open Sans" charset="1" panose="020B06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3.png" Type="http://schemas.openxmlformats.org/officeDocument/2006/relationships/image"/><Relationship Id="rId4" Target="https://clinical-notes-summarizer.streamlit.app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564160" y="6728488"/>
            <a:ext cx="15271889" cy="203481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619281" y="2355204"/>
            <a:ext cx="15216768" cy="254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Clinical Natural Language Technology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160" y="5013259"/>
            <a:ext cx="16225297" cy="171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FOR HEALTHCARE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6054" y="1125088"/>
            <a:ext cx="3184003" cy="47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Tech company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9281" y="7254681"/>
            <a:ext cx="8606616" cy="64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Cotiviti Technology Solutions Analyst Intern Assessment</a:t>
            </a:r>
          </a:p>
          <a:p>
            <a:pPr algn="l"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Harsita Keerthikanth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2408">
            <a:off x="-2209541" y="4065394"/>
            <a:ext cx="20865141" cy="12443211"/>
          </a:xfrm>
          <a:custGeom>
            <a:avLst/>
            <a:gdLst/>
            <a:ahLst/>
            <a:cxnLst/>
            <a:rect r="r" b="b" t="t" l="l"/>
            <a:pathLst>
              <a:path h="12443211" w="2086514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03853" y="3648987"/>
            <a:ext cx="11480294" cy="5609313"/>
            <a:chOff x="0" y="0"/>
            <a:chExt cx="3141881" cy="1535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41881" cy="1535134"/>
            </a:xfrm>
            <a:custGeom>
              <a:avLst/>
              <a:gdLst/>
              <a:ahLst/>
              <a:cxnLst/>
              <a:rect r="r" b="b" t="t" l="l"/>
              <a:pathLst>
                <a:path h="1535134" w="3141881">
                  <a:moveTo>
                    <a:pt x="0" y="0"/>
                  </a:moveTo>
                  <a:lnTo>
                    <a:pt x="3141881" y="0"/>
                  </a:lnTo>
                  <a:lnTo>
                    <a:pt x="3141881" y="1535134"/>
                  </a:lnTo>
                  <a:lnTo>
                    <a:pt x="0" y="1535134"/>
                  </a:ln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141881" cy="1592284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Invest in research</a:t>
              </a:r>
            </a:p>
            <a:p>
              <a:pPr algn="l" marL="1209039" indent="-403013" lvl="2">
                <a:lnSpc>
                  <a:spcPts val="3919"/>
                </a:lnSpc>
                <a:buFont typeface="Arial"/>
                <a:buChar char="⚬"/>
              </a:pPr>
              <a:r>
                <a:rPr lang="en-US" sz="2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Focus on advanced NLP and LLM development for healthcare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Explore partnerships</a:t>
              </a:r>
            </a:p>
            <a:p>
              <a:pPr algn="l" marL="1209039" indent="-403013" lvl="2">
                <a:lnSpc>
                  <a:spcPts val="3919"/>
                </a:lnSpc>
                <a:buFont typeface="Arial"/>
                <a:buChar char="⚬"/>
              </a:pPr>
              <a:r>
                <a:rPr lang="en-US" sz="2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Collaborate with AI-driven healthcare startups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Develop privacy-enhancing technologies</a:t>
              </a:r>
            </a:p>
            <a:p>
              <a:pPr algn="l" marL="1209039" indent="-403013" lvl="2">
                <a:lnSpc>
                  <a:spcPts val="3919"/>
                </a:lnSpc>
                <a:buFont typeface="Arial"/>
                <a:buChar char="⚬"/>
              </a:pPr>
              <a:r>
                <a:rPr lang="en-US" sz="2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Federated learning and encrypted data training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Moniter and Mitigate Bias</a:t>
              </a:r>
            </a:p>
            <a:p>
              <a:pPr algn="l" marL="1209039" indent="-403013" lvl="2">
                <a:lnSpc>
                  <a:spcPts val="3919"/>
                </a:lnSpc>
                <a:buFont typeface="Arial"/>
                <a:buChar char="⚬"/>
              </a:pPr>
              <a:r>
                <a:rPr lang="en-US" sz="2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 mechanisms to ensure fair and equitable outcomes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79869" y="2329410"/>
            <a:ext cx="7528261" cy="83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FOR </a:t>
            </a:r>
            <a:r>
              <a:rPr lang="en-US" sz="635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COTIVITI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79869" y="1221335"/>
            <a:ext cx="7374516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Recommendations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t="0" r="0" b="-2704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7414" y="2137751"/>
            <a:ext cx="9701947" cy="7067590"/>
            <a:chOff x="0" y="0"/>
            <a:chExt cx="2555245" cy="1861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5245" cy="1861423"/>
            </a:xfrm>
            <a:custGeom>
              <a:avLst/>
              <a:gdLst/>
              <a:ahLst/>
              <a:cxnLst/>
              <a:rect r="r" b="b" t="t" l="l"/>
              <a:pathLst>
                <a:path h="1861423" w="2555245">
                  <a:moveTo>
                    <a:pt x="0" y="0"/>
                  </a:moveTo>
                  <a:lnTo>
                    <a:pt x="2555245" y="0"/>
                  </a:lnTo>
                  <a:lnTo>
                    <a:pt x="2555245" y="1861423"/>
                  </a:lnTo>
                  <a:lnTo>
                    <a:pt x="0" y="1861423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555245" cy="188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1113406" y="2707312"/>
            <a:ext cx="10012370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PROJECT OVERVIEW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977414" y="3491537"/>
            <a:ext cx="8175514" cy="3810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283117" y="7826253"/>
            <a:ext cx="1048137" cy="1042420"/>
          </a:xfrm>
          <a:custGeom>
            <a:avLst/>
            <a:gdLst/>
            <a:ahLst/>
            <a:cxnLst/>
            <a:rect r="r" b="b" t="t" l="l"/>
            <a:pathLst>
              <a:path h="1042420" w="1048137">
                <a:moveTo>
                  <a:pt x="0" y="0"/>
                </a:moveTo>
                <a:lnTo>
                  <a:pt x="1048137" y="0"/>
                </a:lnTo>
                <a:lnTo>
                  <a:pt x="1048137" y="1042420"/>
                </a:lnTo>
                <a:lnTo>
                  <a:pt x="0" y="1042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52927" y="7756905"/>
            <a:ext cx="1181116" cy="1181116"/>
          </a:xfrm>
          <a:custGeom>
            <a:avLst/>
            <a:gdLst/>
            <a:ahLst/>
            <a:cxnLst/>
            <a:rect r="r" b="b" t="t" l="l"/>
            <a:pathLst>
              <a:path h="1181116" w="1181116">
                <a:moveTo>
                  <a:pt x="0" y="0"/>
                </a:moveTo>
                <a:lnTo>
                  <a:pt x="1181117" y="0"/>
                </a:lnTo>
                <a:lnTo>
                  <a:pt x="1181117" y="1181116"/>
                </a:lnTo>
                <a:lnTo>
                  <a:pt x="0" y="1181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31254" y="7436627"/>
            <a:ext cx="1821673" cy="1821673"/>
          </a:xfrm>
          <a:custGeom>
            <a:avLst/>
            <a:gdLst/>
            <a:ahLst/>
            <a:cxnLst/>
            <a:rect r="r" b="b" t="t" l="l"/>
            <a:pathLst>
              <a:path h="1821673" w="1821673">
                <a:moveTo>
                  <a:pt x="0" y="0"/>
                </a:moveTo>
                <a:lnTo>
                  <a:pt x="1821673" y="0"/>
                </a:lnTo>
                <a:lnTo>
                  <a:pt x="1821673" y="1821673"/>
                </a:lnTo>
                <a:lnTo>
                  <a:pt x="0" y="1821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89556" y="4079764"/>
            <a:ext cx="6519591" cy="2860637"/>
          </a:xfrm>
          <a:custGeom>
            <a:avLst/>
            <a:gdLst/>
            <a:ahLst/>
            <a:cxnLst/>
            <a:rect r="r" b="b" t="t" l="l"/>
            <a:pathLst>
              <a:path h="2860637" w="6519591">
                <a:moveTo>
                  <a:pt x="0" y="0"/>
                </a:moveTo>
                <a:lnTo>
                  <a:pt x="6519591" y="0"/>
                </a:lnTo>
                <a:lnTo>
                  <a:pt x="6519591" y="2860637"/>
                </a:lnTo>
                <a:lnTo>
                  <a:pt x="0" y="2860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5788" y="3649190"/>
            <a:ext cx="8988256" cy="417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1"/>
              </a:lnSpc>
            </a:pPr>
            <a:r>
              <a:rPr lang="en-US" sz="225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</a:t>
            </a:r>
          </a:p>
          <a:p>
            <a:pPr algn="l" marL="487904" indent="-243952" lvl="1">
              <a:lnSpc>
                <a:spcPts val="3321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Enhance healthcare diagnostics and documentation through NLP and OCR technologies</a:t>
            </a:r>
          </a:p>
          <a:p>
            <a:pPr algn="l">
              <a:lnSpc>
                <a:spcPts val="3321"/>
              </a:lnSpc>
            </a:pPr>
            <a:r>
              <a:rPr lang="en-US" sz="225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Features</a:t>
            </a:r>
          </a:p>
          <a:p>
            <a:pPr algn="l" marL="487904" indent="-243952" lvl="1">
              <a:lnSpc>
                <a:spcPts val="3321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Text summarization for clinical notes</a:t>
            </a:r>
          </a:p>
          <a:p>
            <a:pPr algn="l" marL="487904" indent="-243952" lvl="1">
              <a:lnSpc>
                <a:spcPts val="3321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File upload capability for summarizing large documents</a:t>
            </a:r>
          </a:p>
          <a:p>
            <a:pPr algn="l" marL="487904" indent="-243952" lvl="1">
              <a:lnSpc>
                <a:spcPts val="3321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 friendly interface powered by streamlit</a:t>
            </a:r>
          </a:p>
          <a:p>
            <a:pPr algn="l">
              <a:lnSpc>
                <a:spcPts val="3321"/>
              </a:lnSpc>
            </a:pPr>
            <a:r>
              <a:rPr lang="en-US" sz="225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Technologies Used</a:t>
            </a:r>
          </a:p>
          <a:p>
            <a:pPr algn="l" marL="487904" indent="-243952" lvl="1">
              <a:lnSpc>
                <a:spcPts val="3321"/>
              </a:lnSpc>
              <a:buFont typeface="Arial"/>
              <a:buChar char="•"/>
            </a:pPr>
            <a:r>
              <a:rPr lang="en-US" sz="225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Python, Streamlit, Hugging Face Transformers, OCR libraries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38649" y="895703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Hackathon POC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t="0" r="0" b="-2704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5649" y="2529377"/>
            <a:ext cx="15436702" cy="5688860"/>
            <a:chOff x="0" y="0"/>
            <a:chExt cx="4065633" cy="1498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5634" cy="1498301"/>
            </a:xfrm>
            <a:custGeom>
              <a:avLst/>
              <a:gdLst/>
              <a:ahLst/>
              <a:cxnLst/>
              <a:rect r="r" b="b" t="t" l="l"/>
              <a:pathLst>
                <a:path h="1498301" w="4065634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0583373" y="5411907"/>
            <a:ext cx="10218510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1593" y="1889808"/>
            <a:ext cx="9083694" cy="6967998"/>
          </a:xfrm>
          <a:custGeom>
            <a:avLst/>
            <a:gdLst/>
            <a:ahLst/>
            <a:cxnLst/>
            <a:rect r="r" b="b" t="t" l="l"/>
            <a:pathLst>
              <a:path h="6967998" w="9083694">
                <a:moveTo>
                  <a:pt x="0" y="0"/>
                </a:moveTo>
                <a:lnTo>
                  <a:pt x="9083693" y="0"/>
                </a:lnTo>
                <a:lnTo>
                  <a:pt x="9083693" y="6967998"/>
                </a:lnTo>
                <a:lnTo>
                  <a:pt x="0" y="6967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3827582"/>
            <a:ext cx="7525412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WALK THROUGH AND 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97951" y="5687910"/>
            <a:ext cx="427146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https://clinical-notes-summarizer.streamlit.app"/>
              </a:rPr>
              <a:t>https://clinical-notes-summarizer.streamlit.app/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522708" y="-1138175"/>
            <a:ext cx="11245538" cy="12826557"/>
            <a:chOff x="0" y="0"/>
            <a:chExt cx="2961788" cy="33781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3378188"/>
            </a:xfrm>
            <a:custGeom>
              <a:avLst/>
              <a:gdLst/>
              <a:ahLst/>
              <a:cxnLst/>
              <a:rect r="r" b="b" t="t" l="l"/>
              <a:pathLst>
                <a:path h="3378188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3378188"/>
                  </a:lnTo>
                  <a:lnTo>
                    <a:pt x="0" y="3378188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3406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 flipV="true">
            <a:off x="5732198" y="2606350"/>
            <a:ext cx="6834725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269461" y="3177907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74603" y="4272254"/>
            <a:ext cx="5870874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Importance of integrating Clinical NLP, OCR, Computer Vision, LLMs, LMMs</a:t>
            </a:r>
          </a:p>
          <a:p>
            <a:pPr algn="l" marL="539749" indent="-269875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Cotiviti’s strategic positioning for leadership and healthcare analytics</a:t>
            </a:r>
          </a:p>
          <a:p>
            <a:pPr algn="l" marL="539749" indent="-269875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Future-focused approach to technology and patient care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95950" y="2612047"/>
            <a:ext cx="8427089" cy="2055203"/>
            <a:chOff x="0" y="0"/>
            <a:chExt cx="2219480" cy="541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19480" cy="541288"/>
            </a:xfrm>
            <a:custGeom>
              <a:avLst/>
              <a:gdLst/>
              <a:ahLst/>
              <a:cxnLst/>
              <a:rect r="r" b="b" t="t" l="l"/>
              <a:pathLst>
                <a:path h="541288" w="2219480">
                  <a:moveTo>
                    <a:pt x="0" y="0"/>
                  </a:moveTo>
                  <a:lnTo>
                    <a:pt x="2219480" y="0"/>
                  </a:lnTo>
                  <a:lnTo>
                    <a:pt x="2219480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219480" cy="569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195950" y="3072119"/>
            <a:ext cx="7929863" cy="1201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95950" y="5095875"/>
            <a:ext cx="7394559" cy="247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</a:pPr>
            <a:r>
              <a:rPr lang="en-US" sz="2499" spc="212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Agrawal, Monica, and Prateek Jain, 2021</a:t>
            </a:r>
          </a:p>
          <a:p>
            <a:pPr algn="just">
              <a:lnSpc>
                <a:spcPts val="2749"/>
              </a:lnSpc>
            </a:pPr>
            <a:r>
              <a:rPr lang="en-US" sz="2499" spc="212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Johnson, Alistair E.W., et al., 2016</a:t>
            </a:r>
          </a:p>
          <a:p>
            <a:pPr algn="just">
              <a:lnSpc>
                <a:spcPts val="2749"/>
              </a:lnSpc>
            </a:pPr>
            <a:r>
              <a:rPr lang="en-US" sz="2499" spc="212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Moen, Hans, and Maria Peltonen, 2020</a:t>
            </a:r>
          </a:p>
          <a:p>
            <a:pPr algn="just">
              <a:lnSpc>
                <a:spcPts val="2749"/>
              </a:lnSpc>
            </a:pPr>
            <a:r>
              <a:rPr lang="en-US" sz="2499" spc="212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Peters, Matthew E., et al., 2018</a:t>
            </a:r>
          </a:p>
          <a:p>
            <a:pPr algn="just">
              <a:lnSpc>
                <a:spcPts val="2749"/>
              </a:lnSpc>
            </a:pPr>
            <a:r>
              <a:rPr lang="en-US" sz="2499" spc="212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Topol, Eric J., 2019</a:t>
            </a:r>
          </a:p>
          <a:p>
            <a:pPr algn="just">
              <a:lnSpc>
                <a:spcPts val="2749"/>
              </a:lnSpc>
            </a:pPr>
            <a:r>
              <a:rPr lang="en-US" sz="2499" spc="212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Vaswani, Ashish, et al., 2017</a:t>
            </a:r>
          </a:p>
          <a:p>
            <a:pPr algn="just">
              <a:lnSpc>
                <a:spcPts val="274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90750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06513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71970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04590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36883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40442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Historical Background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90135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Evolution of Technology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39828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Current Technologies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0750" y="7666072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Strategic Opportunites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06513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71970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04590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36883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40442" y="7666072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 and Threats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62565" y="7666072"/>
            <a:ext cx="2149593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Recommendations for Cotiviti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39828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Hackathon POC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CONTENTS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36973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39918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Prospects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36973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39918" y="7666072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 &amp; References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-2984685" y="1184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0559239" y="1956077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559239" y="2433762"/>
            <a:ext cx="6899678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9239" y="3522787"/>
            <a:ext cx="6899678" cy="529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70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Importance of NLP in Healthcare</a:t>
            </a:r>
          </a:p>
          <a:p>
            <a:pPr algn="l" marL="690881" indent="-345440" lvl="1">
              <a:lnSpc>
                <a:spcPts val="470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Integration of technologies</a:t>
            </a:r>
          </a:p>
          <a:p>
            <a:pPr algn="l" marL="1381761" indent="-460587" lvl="2">
              <a:lnSpc>
                <a:spcPts val="4704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NLP</a:t>
            </a:r>
          </a:p>
          <a:p>
            <a:pPr algn="l" marL="1381761" indent="-460587" lvl="2">
              <a:lnSpc>
                <a:spcPts val="4704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OCR</a:t>
            </a:r>
          </a:p>
          <a:p>
            <a:pPr algn="l" marL="1381761" indent="-460587" lvl="2">
              <a:lnSpc>
                <a:spcPts val="4704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Computer Vision</a:t>
            </a:r>
          </a:p>
          <a:p>
            <a:pPr algn="l" marL="1381761" indent="-460587" lvl="2">
              <a:lnSpc>
                <a:spcPts val="4704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LLMs</a:t>
            </a:r>
          </a:p>
          <a:p>
            <a:pPr algn="l" marL="1381761" indent="-460587" lvl="2">
              <a:lnSpc>
                <a:spcPts val="4704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LMMs</a:t>
            </a:r>
          </a:p>
          <a:p>
            <a:pPr algn="l" marL="690881" indent="-345440" lvl="1">
              <a:lnSpc>
                <a:spcPts val="470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Strategic Opportunities for Cotiviti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32253" y="5195062"/>
            <a:ext cx="505643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BACKGROUND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8654651" y="2652442"/>
            <a:ext cx="0" cy="5211720"/>
          </a:xfrm>
          <a:prstGeom prst="line">
            <a:avLst/>
          </a:prstGeom>
          <a:ln cap="flat" w="38100">
            <a:solidFill>
              <a:srgbClr val="1922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469692" y="4447221"/>
            <a:ext cx="369918" cy="369918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54139" y="2441888"/>
            <a:ext cx="6694801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Traditional Healthcare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4139" y="4401675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Unstructured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084120"/>
            <a:ext cx="7403611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Reliance on structured data from EHRs</a:t>
            </a:r>
          </a:p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Easier to process and analyze, limited in capturing all clinical information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086350"/>
            <a:ext cx="7403611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Most clinical data is unstructured (ex. patient notes, discharge summaries)</a:t>
            </a:r>
          </a:p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Difficult to analyze with traditional methods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469692" y="6360189"/>
            <a:ext cx="369918" cy="369918"/>
            <a:chOff x="6705600" y="1371600"/>
            <a:chExt cx="1097280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054139" y="6355762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Early NLP Systems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6998170"/>
            <a:ext cx="7403611" cy="147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Developed to process unstructured clinical text</a:t>
            </a:r>
          </a:p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Rule-based systems required extensive manual effort</a:t>
            </a:r>
          </a:p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Limited scalability and accuracy due to complex medical language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32253" y="4170536"/>
            <a:ext cx="4436512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Historical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193973">
            <a:off x="-1226840" y="-275161"/>
            <a:ext cx="20194204" cy="12043089"/>
          </a:xfrm>
          <a:custGeom>
            <a:avLst/>
            <a:gdLst/>
            <a:ahLst/>
            <a:cxnLst/>
            <a:rect r="r" b="b" t="t" l="l"/>
            <a:pathLst>
              <a:path h="12043089" w="20194204">
                <a:moveTo>
                  <a:pt x="0" y="0"/>
                </a:moveTo>
                <a:lnTo>
                  <a:pt x="20194204" y="0"/>
                </a:lnTo>
                <a:lnTo>
                  <a:pt x="20194204" y="12043088"/>
                </a:lnTo>
                <a:lnTo>
                  <a:pt x="0" y="1204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692902" cy="7619050"/>
            <a:chOff x="0" y="0"/>
            <a:chExt cx="413311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3311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133110">
                  <a:moveTo>
                    <a:pt x="0" y="0"/>
                  </a:moveTo>
                  <a:lnTo>
                    <a:pt x="4133110" y="0"/>
                  </a:lnTo>
                  <a:lnTo>
                    <a:pt x="413311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13311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66892" y="3046593"/>
            <a:ext cx="6477108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0"/>
              </a:lnSpc>
            </a:pPr>
            <a:r>
              <a:rPr lang="en-US" sz="4400" spc="624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OF TECHNOLOGY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6892" y="4266943"/>
            <a:ext cx="12507193" cy="329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Machine learning advancements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Shift from rule-based to machine learning models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Introduction of OCR for digitization</a:t>
            </a:r>
          </a:p>
          <a:p>
            <a:pPr algn="l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Computer Vision in Healthcare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Linking textual and visual data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Role in comprehensive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6892" y="2381113"/>
            <a:ext cx="5286305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Evolution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-7985245" y="4013320"/>
            <a:ext cx="17398094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0092" y="2372147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22987" y="3491865"/>
            <a:ext cx="6543672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Current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358515"/>
            <a:ext cx="8115300" cy="440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Large Language Models (LLMs)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Examples: GPT-4, BERT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Impact on clinical narrative understanding</a:t>
            </a:r>
          </a:p>
          <a:p>
            <a:pPr algn="l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Multimodal Models (LMMs)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Integration of text and image data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Future applications: diagnostics and personalized care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870" y="4492688"/>
            <a:ext cx="7148789" cy="88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TECHNOLOGIES</a:t>
            </a:r>
          </a:p>
        </p:txBody>
      </p:sp>
      <p:sp>
        <p:nvSpPr>
          <p:cNvPr name="AutoShape 9" id="9"/>
          <p:cNvSpPr/>
          <p:nvPr/>
        </p:nvSpPr>
        <p:spPr>
          <a:xfrm flipH="true" flipV="true">
            <a:off x="-7266123" y="5614472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3865">
            <a:off x="5517166" y="2327351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8" y="0"/>
                </a:lnTo>
                <a:lnTo>
                  <a:pt x="15802158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733491" y="587531"/>
            <a:ext cx="11245538" cy="9778557"/>
            <a:chOff x="0" y="0"/>
            <a:chExt cx="2961788" cy="25754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1788" cy="2575422"/>
            </a:xfrm>
            <a:custGeom>
              <a:avLst/>
              <a:gdLst/>
              <a:ahLst/>
              <a:cxnLst/>
              <a:rect r="r" b="b" t="t" l="l"/>
              <a:pathLst>
                <a:path h="2575422" w="2961788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028700" y="2404440"/>
            <a:ext cx="8347436" cy="0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3066465"/>
            <a:ext cx="7796149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FUTURE PROSPECTS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345990"/>
            <a:ext cx="7796149" cy="385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Integration in Clinical Workflows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Real time decision support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Personalized treatment plans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Predictive analysis</a:t>
            </a:r>
          </a:p>
          <a:p>
            <a:pPr algn="l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Focus on Actionable Insights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Improving patient outcomes</a:t>
            </a:r>
          </a:p>
          <a:p>
            <a:pPr algn="l" marL="1295400" indent="-431800" lvl="2">
              <a:lnSpc>
                <a:spcPts val="441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Reducing healtcare costs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4249" y="-1190072"/>
            <a:ext cx="14579503" cy="11918432"/>
            <a:chOff x="0" y="0"/>
            <a:chExt cx="3839869" cy="3139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39869" cy="3139011"/>
            </a:xfrm>
            <a:custGeom>
              <a:avLst/>
              <a:gdLst/>
              <a:ahLst/>
              <a:cxnLst/>
              <a:rect r="r" b="b" t="t" l="l"/>
              <a:pathLst>
                <a:path h="3139011" w="3839869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948916" y="3342343"/>
            <a:ext cx="1954753" cy="19547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372862" y="3773191"/>
            <a:ext cx="1115200" cy="1152932"/>
          </a:xfrm>
          <a:custGeom>
            <a:avLst/>
            <a:gdLst/>
            <a:ahLst/>
            <a:cxnLst/>
            <a:rect r="r" b="b" t="t" l="l"/>
            <a:pathLst>
              <a:path h="1152932" w="1115200">
                <a:moveTo>
                  <a:pt x="0" y="0"/>
                </a:moveTo>
                <a:lnTo>
                  <a:pt x="1115200" y="0"/>
                </a:lnTo>
                <a:lnTo>
                  <a:pt x="1115200" y="1152933"/>
                </a:lnTo>
                <a:lnTo>
                  <a:pt x="0" y="1152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20437" y="3342343"/>
            <a:ext cx="1954753" cy="195475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511780" y="3836026"/>
            <a:ext cx="855266" cy="1152932"/>
          </a:xfrm>
          <a:custGeom>
            <a:avLst/>
            <a:gdLst/>
            <a:ahLst/>
            <a:cxnLst/>
            <a:rect r="r" b="b" t="t" l="l"/>
            <a:pathLst>
              <a:path h="1152932" w="855266">
                <a:moveTo>
                  <a:pt x="0" y="0"/>
                </a:moveTo>
                <a:lnTo>
                  <a:pt x="855266" y="0"/>
                </a:lnTo>
                <a:lnTo>
                  <a:pt x="855266" y="1152932"/>
                </a:lnTo>
                <a:lnTo>
                  <a:pt x="0" y="1152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891958" y="3342343"/>
            <a:ext cx="1954753" cy="19547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390764" y="3773191"/>
            <a:ext cx="1152932" cy="1152932"/>
          </a:xfrm>
          <a:custGeom>
            <a:avLst/>
            <a:gdLst/>
            <a:ahLst/>
            <a:cxnLst/>
            <a:rect r="r" b="b" t="t" l="l"/>
            <a:pathLst>
              <a:path h="1152932" w="1152932">
                <a:moveTo>
                  <a:pt x="0" y="0"/>
                </a:moveTo>
                <a:lnTo>
                  <a:pt x="1152933" y="0"/>
                </a:lnTo>
                <a:lnTo>
                  <a:pt x="1152933" y="1152933"/>
                </a:lnTo>
                <a:lnTo>
                  <a:pt x="0" y="11529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926293" y="1220491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 OPPORTUNITIES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64304" y="5544747"/>
            <a:ext cx="353231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Enhanced Diagnostics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Leveraging NLP, OCR, computer vision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Improved accuracy in complex cases</a:t>
            </a:r>
          </a:p>
        </p:txBody>
      </p:sp>
      <p:sp>
        <p:nvSpPr>
          <p:cNvPr name="AutoShape 20" id="20"/>
          <p:cNvSpPr/>
          <p:nvPr/>
        </p:nvSpPr>
        <p:spPr>
          <a:xfrm flipH="true">
            <a:off x="1854191" y="2986426"/>
            <a:ext cx="14579503" cy="21934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7176136" y="5535612"/>
            <a:ext cx="373402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Personalized Medicine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Analyzing patient data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Tailored treatments with minimal side effects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143450" y="5535612"/>
            <a:ext cx="353231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Improved Efficiency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Automating routine tasks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Reducing admin tasks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836772" y="322410"/>
            <a:ext cx="4412750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Strategic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32253" y="5195062"/>
            <a:ext cx="505643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THREATS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8654651" y="2652442"/>
            <a:ext cx="0" cy="5211720"/>
          </a:xfrm>
          <a:prstGeom prst="line">
            <a:avLst/>
          </a:prstGeom>
          <a:ln cap="flat" w="38100">
            <a:solidFill>
              <a:srgbClr val="1922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469692" y="4447221"/>
            <a:ext cx="369918" cy="369918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54139" y="2441888"/>
            <a:ext cx="6694801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Data Privacy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4139" y="4401675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Algorithmic Bias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084120"/>
            <a:ext cx="740361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HIPPA compliance</a:t>
            </a:r>
          </a:p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Privacy risks in NLP model training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086350"/>
            <a:ext cx="740361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Risks of biased datasets</a:t>
            </a:r>
          </a:p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Importance of monitoring and retraining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469692" y="6360189"/>
            <a:ext cx="369918" cy="369918"/>
            <a:chOff x="6705600" y="1371600"/>
            <a:chExt cx="1097280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054139" y="6355762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Integration Challenges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6998170"/>
            <a:ext cx="740361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Complexity in implementing new technologies</a:t>
            </a:r>
          </a:p>
          <a:p>
            <a:pPr algn="l" marL="431801" indent="-215900" lvl="1">
              <a:lnSpc>
                <a:spcPts val="294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Infrastructure and training investments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32253" y="4170536"/>
            <a:ext cx="4826172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Challenges &amp;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DAGOBnfnQnw</dc:identifier>
  <dcterms:modified xsi:type="dcterms:W3CDTF">2011-08-01T06:04:30Z</dcterms:modified>
  <cp:revision>1</cp:revision>
  <dc:title>Blue and Pink Professional Business Strategy Presentation</dc:title>
</cp:coreProperties>
</file>